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EAEB69-3328-3432-DD6E-9A495833AC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FA8482B-B62A-E82D-F0A2-A09EC665B6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F82C778-4CBE-84BB-8735-C6CEE91C3C4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6D380B7-ADD0-DE54-7CDC-FAC2D9348D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71BFEEA-FBAF-864E-F097-BDB88134B8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4E91FB88-EF92-AE0D-F0F1-69540E0372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5E9E3-8CC9-483A-BAFB-9A40348FAEF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8906C7-6283-2A76-35EB-81A685312B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A9D9F-8997-43DF-9B40-EAD1CECCF78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92934E8D-E61B-9696-BBC8-ED69B8969C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A17411F-D9D9-1938-38E0-347516AC1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D9DCBB-544A-E672-A2A0-0D7671C65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FABE8-224B-45EE-A043-89940E29101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7515E67-15A1-4A86-684C-18AD557AA0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70398F3-B704-263B-FA7E-86531F2AF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8AF526-AD0A-A3D8-76C9-E9FC5C1C6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4AD65-B9A1-4BE5-BBDC-030DA7AD812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6DF277E-4509-E282-890A-21BD1CEB87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5F1672D-CBBE-E23B-902F-461EC80CC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8E54F1-F96F-F7B3-FFB3-8BA8AEB70D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A6840-BC39-4F98-94AD-8092E543373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F1117AB-59A7-261C-9805-E5EAB0076E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E9BEB81-ACB0-4834-BAEC-4FB97B289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3A8CF4-C9D2-FB1D-A6AC-69D34F5EAF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A8A4A-4E6F-432B-8E4E-89F5209D58B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9D25985-1F9F-FF48-8597-8C21F8FE86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061BD78-921D-D4FE-3EB6-266162475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C1D3832-F243-41E8-91A8-294F544419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6457F-3F44-4000-8D4E-6F476AC3B92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630A00D-1209-A3E5-0310-A9FE978289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6E460A6-8C28-33A0-7AC1-97C2E9524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9A2AEC-F5CC-477E-3C64-D5EDACD7B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15CE6-3653-4DAE-85F0-C3DFFE4BE58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AFD7DD1-1CED-6838-B7A1-DCC141DF06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90B83D6-1D50-E769-04A4-33CF79F3B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E31A-4FCE-D996-3A52-9DB7256C7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5C6CC-8CC3-AC6B-3A0D-1F20653A2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EB989-EE32-1F55-FDE0-66DDDAB1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38AE1-B118-086C-871E-0D52AEFD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99591-9C95-A396-DD78-659303D3C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EF959-9CC7-4578-8193-52E1B27C6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20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F1640-DE64-D2B2-8EA5-68C8C5AB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A15A9-BAD2-B562-3357-4EC15715A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6E510-2FD6-2EC9-ED01-34C5B451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28CDC-9449-DE1A-228F-7671F81FA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6AEB7-F10E-BA95-7F22-17E17261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A44E-0E98-4F1B-8C07-FFCC9F76D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1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457582-06A8-3372-8039-9926FA303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31BEB-AD52-1C9A-3A0D-3C5BC7FE6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3F6EE-972C-0B03-C099-5C5BA72F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88803-F2DB-7A90-F989-12FE653E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0FE26-9449-02C0-B692-499C1F00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A02DE-0851-4CA0-8274-5A39252DF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2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74BB6-E248-57C9-A53D-8C0618BA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F16BD-78DF-8342-30A2-750B12DB8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F734E-F072-E76F-5249-AC1385CA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48A5D-A61A-0413-1934-2C7AB119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DB100-B192-2914-C2FA-53309C1C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1CB4A-6713-4A0E-8AE2-625299B2CA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78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D5F26-C9FB-A3DC-B592-0ED3E093A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07B34-6B39-9FC3-F47D-407928835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CBD09-F79F-D352-7858-A3949903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83767-BD80-24BA-7B84-6F0755DD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28AF-98AA-29B8-BF7C-B9209CA3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FA36-1032-4E75-95A0-2C4216814F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27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1F57B-ECF5-9695-F0D8-A3E99832B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15CEA-BD09-A053-B9D6-418020AC8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DD9C3-3F7E-5E13-1345-98D0A71F0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F239C-4763-F39C-24AF-98AC15FEA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1D3CF-E478-4AA5-0E2E-97C2DC4C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A02B9-01EF-62E9-5DC5-D2E7901C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B60D4-FD01-413F-9CE8-A0A39AEE23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6E43-5DF0-CA77-04F0-7BA3FE49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73548-EA54-A8A3-0813-E0549197B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FCB73-F4E7-D5D4-B0D7-F72EA72C6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65C7F-6B2E-1612-0062-A6FA49756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C6BF6D-EDBB-2FA7-89B0-7424D6638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A20FD-EDEB-BBB4-4377-0324B5E3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4EA9F3-C52D-1903-A317-0740C423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6E52EC-2877-96AA-E7BE-6D88EFBB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81BBA-3965-40DE-A194-A571F89BD5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66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F92BB-64C1-0A40-5550-72BAE11D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8409CF-09F6-56E7-F51F-44DF6316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94614-85C0-DFCF-A473-29BA6CBC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14F85-09A9-4106-B87B-F72C6394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68C6F-44BA-4E42-B196-FE02536B2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9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87DFA8-EDDA-A9F7-AC38-47059AAD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2B6A9-31D2-4738-9014-A0E649C5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D46AC-425D-C032-15E9-E58DD9B6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9095-5DAC-440E-A82A-DD2A9A52A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27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A52F-5582-7BB2-24C8-8FD44A7D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1BBEE-1092-C352-C642-247D1905C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B0EC8-11AD-1FF0-0418-50986B32F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3419-31A8-D89D-B028-22C214E2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EC252-9904-1C61-752A-6D2664BB2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EE3F6-1B99-F93F-A7EA-8C28C22C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E235F-5131-4936-8C31-4A3E32E1C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11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933C2-F892-E8C8-8D9E-5C63EC93D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602-838B-C632-B76D-FC28D7AFA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44BE5-B5FE-7D8F-9A35-D1CC07B86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AC3B7-1F67-0018-0D06-1003F8260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C4C5E-A9FA-5D18-7013-F053B70E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255E7-FCD2-6BAB-F80C-283EC8E1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34E2B-1DE1-4609-ACAC-4A4B3EBD92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76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C97D27-1F9B-BB4B-AB3D-248C1C774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C6C9EA3-5505-7EB6-3BA3-5C0AFF2B6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402CBC-6243-7FEA-76C0-7E1A404195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410735-757E-6BE5-DD32-F1F23225E0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02DA3A-945F-5F15-D13F-87BE9665CA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84E9B7-9D23-4B3D-B1BC-25D6EDEDF5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B9DA370-0BA5-E7A8-C4F3-9DA63C6B85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000">
                <a:solidFill>
                  <a:schemeClr val="bg1"/>
                </a:solidFill>
              </a:rPr>
              <a:t>Groups 1 &amp; 2, the Alkali Metals and the Alkaline Earth metals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5B8FBC5-F23D-012A-B7CF-D93AA4127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848600" cy="1143000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Group 1 &amp; 2 – The alkali metals and the alkaline earth metals</a:t>
            </a:r>
          </a:p>
        </p:txBody>
      </p:sp>
      <p:graphicFrame>
        <p:nvGraphicFramePr>
          <p:cNvPr id="3075" name="Group 3">
            <a:extLst>
              <a:ext uri="{FF2B5EF4-FFF2-40B4-BE49-F238E27FC236}">
                <a16:creationId xmlns:a16="http://schemas.microsoft.com/office/drawing/2014/main" id="{AF923B9B-6CF4-12D0-F734-9EB95C8F7A2D}"/>
              </a:ext>
            </a:extLst>
          </p:cNvPr>
          <p:cNvGraphicFramePr>
            <a:graphicFrameLocks noGrp="1"/>
          </p:cNvGraphicFramePr>
          <p:nvPr/>
        </p:nvGraphicFramePr>
        <p:xfrm>
          <a:off x="2849563" y="2386013"/>
          <a:ext cx="5962650" cy="2362200"/>
        </p:xfrm>
        <a:graphic>
          <a:graphicData uri="http://schemas.openxmlformats.org/drawingml/2006/table">
            <a:tbl>
              <a:tblPr/>
              <a:tblGrid>
                <a:gridCol w="331787">
                  <a:extLst>
                    <a:ext uri="{9D8B030D-6E8A-4147-A177-3AD203B41FA5}">
                      <a16:colId xmlns:a16="http://schemas.microsoft.com/office/drawing/2014/main" val="383147042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3468760830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2481351809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27798205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3908497428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1274689498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47176694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789228872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1911791348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3483959182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147256178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3517443142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2345671798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619200714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830872856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1135404814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1858496051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1471799586"/>
                    </a:ext>
                  </a:extLst>
                </a:gridCol>
              </a:tblGrid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243546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401912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571273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80866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176506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514811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58297"/>
                  </a:ext>
                </a:extLst>
              </a:tr>
            </a:tbl>
          </a:graphicData>
        </a:graphic>
      </p:graphicFrame>
      <p:graphicFrame>
        <p:nvGraphicFramePr>
          <p:cNvPr id="3279" name="Group 207">
            <a:extLst>
              <a:ext uri="{FF2B5EF4-FFF2-40B4-BE49-F238E27FC236}">
                <a16:creationId xmlns:a16="http://schemas.microsoft.com/office/drawing/2014/main" id="{942ACD51-058B-FB46-FB92-A23836593BE5}"/>
              </a:ext>
            </a:extLst>
          </p:cNvPr>
          <p:cNvGraphicFramePr>
            <a:graphicFrameLocks noGrp="1"/>
          </p:cNvGraphicFramePr>
          <p:nvPr/>
        </p:nvGraphicFramePr>
        <p:xfrm>
          <a:off x="647700" y="1301750"/>
          <a:ext cx="1047750" cy="5168900"/>
        </p:xfrm>
        <a:graphic>
          <a:graphicData uri="http://schemas.openxmlformats.org/drawingml/2006/table">
            <a:tbl>
              <a:tblPr/>
              <a:tblGrid>
                <a:gridCol w="1047750">
                  <a:extLst>
                    <a:ext uri="{9D8B030D-6E8A-4147-A177-3AD203B41FA5}">
                      <a16:colId xmlns:a16="http://schemas.microsoft.com/office/drawing/2014/main" val="2277608205"/>
                    </a:ext>
                  </a:extLst>
                </a:gridCol>
              </a:tblGrid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274781"/>
                  </a:ext>
                </a:extLst>
              </a:tr>
              <a:tr h="860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06864"/>
                  </a:ext>
                </a:extLst>
              </a:tr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556974"/>
                  </a:ext>
                </a:extLst>
              </a:tr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27970"/>
                  </a:ext>
                </a:extLst>
              </a:tr>
              <a:tr h="860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468816"/>
                  </a:ext>
                </a:extLst>
              </a:tr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61979"/>
                  </a:ext>
                </a:extLst>
              </a:tr>
            </a:tbl>
          </a:graphicData>
        </a:graphic>
      </p:graphicFrame>
      <p:sp>
        <p:nvSpPr>
          <p:cNvPr id="3295" name="Line 223">
            <a:extLst>
              <a:ext uri="{FF2B5EF4-FFF2-40B4-BE49-F238E27FC236}">
                <a16:creationId xmlns:a16="http://schemas.microsoft.com/office/drawing/2014/main" id="{74460781-C33E-8C25-79A4-BCBAC48F52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5450" y="1301750"/>
            <a:ext cx="1154113" cy="14208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6" name="Line 224">
            <a:extLst>
              <a:ext uri="{FF2B5EF4-FFF2-40B4-BE49-F238E27FC236}">
                <a16:creationId xmlns:a16="http://schemas.microsoft.com/office/drawing/2014/main" id="{245FBAC0-1F91-3036-818C-29A1C775D2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5450" y="4748213"/>
            <a:ext cx="1154113" cy="17224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30C7C5FB-891F-AF16-88DD-FB253C652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3194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Groups 1 and 2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EF95210A-0E71-3002-6888-53C4750F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319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Groups 1 and 2 are always found in nature combined with other elements. 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D1028EF2-A141-510F-6316-9B8A85CA0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62175"/>
            <a:ext cx="8001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They’re called active metals because of their readiness to form new substances with other elements. 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59C8CC65-D760-9F55-9A65-4E41B1566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306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They are all metals except hydrogen, the first element in Group 1. 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BBB334D9-D36D-E2DE-E4A4-AE5FD1CC9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Representative Elements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6281D142-22AB-3747-BF54-AA3C1D535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54525"/>
            <a:ext cx="8001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Although hydrogen is placed in Group 1, it shares properties with the elements in Group 1 and Group 17.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C7B27ABF-0EC7-5BCF-F545-ADDCF2F27B3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74875"/>
            <a:ext cx="8229600" cy="1497013"/>
            <a:chOff x="336" y="1370"/>
            <a:chExt cx="5184" cy="943"/>
          </a:xfrm>
        </p:grpSpPr>
        <p:sp>
          <p:nvSpPr>
            <p:cNvPr id="6147" name="Text Box 3">
              <a:extLst>
                <a:ext uri="{FF2B5EF4-FFF2-40B4-BE49-F238E27FC236}">
                  <a16:creationId xmlns:a16="http://schemas.microsoft.com/office/drawing/2014/main" id="{54EE7B8C-5E1D-8803-5F3B-F1563EF227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1641"/>
              <a:ext cx="240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low densities and low melting points.</a:t>
              </a:r>
            </a:p>
          </p:txBody>
        </p:sp>
        <p:sp>
          <p:nvSpPr>
            <p:cNvPr id="6148" name="Text Box 4">
              <a:extLst>
                <a:ext uri="{FF2B5EF4-FFF2-40B4-BE49-F238E27FC236}">
                  <a16:creationId xmlns:a16="http://schemas.microsoft.com/office/drawing/2014/main" id="{FB30E6F3-3AFD-F1CD-2DD2-4037547CD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70"/>
              <a:ext cx="518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•"/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All the </a:t>
              </a:r>
              <a:r>
                <a:rPr lang="en-US" altLang="en-US" sz="3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alkali metals</a:t>
              </a: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 are silvery solids with</a:t>
              </a:r>
            </a:p>
          </p:txBody>
        </p:sp>
      </p:grpSp>
      <p:sp>
        <p:nvSpPr>
          <p:cNvPr id="6149" name="Text Box 5">
            <a:extLst>
              <a:ext uri="{FF2B5EF4-FFF2-40B4-BE49-F238E27FC236}">
                <a16:creationId xmlns:a16="http://schemas.microsoft.com/office/drawing/2014/main" id="{08324CD9-CC81-5C0D-1EE0-7E2F4C8CC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2813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Alkali Metals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305D9D04-8336-1849-9325-3D08ACA3A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Group 1 elements have a specific family name—alkali</a:t>
            </a: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metals. 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A9C50B82-EEA6-1905-7813-AB24BFD94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02038"/>
            <a:ext cx="5410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These elements increase in their reactivity, or tendency to combine with other substances, as you move from top to bottom. 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29D5E95C-9CAB-AC1B-260C-1455C35B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Representative Elements</a:t>
            </a:r>
          </a:p>
        </p:txBody>
      </p:sp>
      <p:pic>
        <p:nvPicPr>
          <p:cNvPr id="6155" name="Picture 11">
            <a:extLst>
              <a:ext uri="{FF2B5EF4-FFF2-40B4-BE49-F238E27FC236}">
                <a16:creationId xmlns:a16="http://schemas.microsoft.com/office/drawing/2014/main" id="{0C44425D-82CF-18F2-4B85-034E55888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679700"/>
            <a:ext cx="280035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D8571825-9288-5EBE-BE4B-28BFA1FF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Representative Elements</a:t>
            </a:r>
          </a:p>
        </p:txBody>
      </p:sp>
      <p:grpSp>
        <p:nvGrpSpPr>
          <p:cNvPr id="7172" name="Group 4">
            <a:extLst>
              <a:ext uri="{FF2B5EF4-FFF2-40B4-BE49-F238E27FC236}">
                <a16:creationId xmlns:a16="http://schemas.microsoft.com/office/drawing/2014/main" id="{6D0D1352-71D9-F9A0-0E10-00178927910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74875"/>
            <a:ext cx="8382000" cy="2443163"/>
            <a:chOff x="336" y="1370"/>
            <a:chExt cx="5280" cy="1539"/>
          </a:xfrm>
        </p:grpSpPr>
        <p:sp>
          <p:nvSpPr>
            <p:cNvPr id="7173" name="Text Box 5">
              <a:extLst>
                <a:ext uri="{FF2B5EF4-FFF2-40B4-BE49-F238E27FC236}">
                  <a16:creationId xmlns:a16="http://schemas.microsoft.com/office/drawing/2014/main" id="{B3DA9775-078D-8D4E-EB4E-1964DDFC5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" y="1623"/>
              <a:ext cx="2660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and has a higher melting point than the alkali metal in the same period.</a:t>
              </a:r>
            </a:p>
          </p:txBody>
        </p:sp>
        <p:sp>
          <p:nvSpPr>
            <p:cNvPr id="7174" name="Text Box 6">
              <a:extLst>
                <a:ext uri="{FF2B5EF4-FFF2-40B4-BE49-F238E27FC236}">
                  <a16:creationId xmlns:a16="http://schemas.microsoft.com/office/drawing/2014/main" id="{8F588476-3174-9C05-A208-C9132ADA4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70"/>
              <a:ext cx="5280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•"/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Each </a:t>
              </a:r>
              <a:r>
                <a:rPr lang="en-US" altLang="en-US" sz="3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alkaline earth metal</a:t>
              </a: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 is denser and harder</a:t>
              </a:r>
            </a:p>
          </p:txBody>
        </p:sp>
      </p:grpSp>
      <p:sp>
        <p:nvSpPr>
          <p:cNvPr id="7175" name="Text Box 7">
            <a:extLst>
              <a:ext uri="{FF2B5EF4-FFF2-40B4-BE49-F238E27FC236}">
                <a16:creationId xmlns:a16="http://schemas.microsoft.com/office/drawing/2014/main" id="{2CECE4DE-7430-A34B-632F-B5E316A83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45275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Alkaline Earth Metals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5477D08B-D5E8-7B4F-E972-99EA16D6D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Next to the alkali metals are the alkaline earth metals.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72EC0953-B826-6563-E8F1-8F0E59AF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37075"/>
            <a:ext cx="51054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Alkaline earth metals are reactive, but not as reactive as the alkali metals. </a:t>
            </a:r>
          </a:p>
        </p:txBody>
      </p:sp>
      <p:pic>
        <p:nvPicPr>
          <p:cNvPr id="7179" name="Picture 11">
            <a:extLst>
              <a:ext uri="{FF2B5EF4-FFF2-40B4-BE49-F238E27FC236}">
                <a16:creationId xmlns:a16="http://schemas.microsoft.com/office/drawing/2014/main" id="{4D49ABB3-8830-D276-33ED-77EC44268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2667000"/>
            <a:ext cx="2794000" cy="330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D499B6C-385B-F7C6-914C-E4C5566CE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411163"/>
          </a:xfrm>
        </p:spPr>
        <p:txBody>
          <a:bodyPr/>
          <a:lstStyle/>
          <a:p>
            <a:r>
              <a:rPr lang="en-GB" altLang="en-US" sz="4000">
                <a:solidFill>
                  <a:schemeClr val="accent1"/>
                </a:solidFill>
              </a:rPr>
              <a:t>Group 1 – The alkali metals</a:t>
            </a:r>
          </a:p>
        </p:txBody>
      </p:sp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id="{4E65AE82-FA47-1F1F-BFD2-2655425B517A}"/>
              </a:ext>
            </a:extLst>
          </p:cNvPr>
          <p:cNvGraphicFramePr>
            <a:graphicFrameLocks noGrp="1"/>
          </p:cNvGraphicFramePr>
          <p:nvPr/>
        </p:nvGraphicFramePr>
        <p:xfrm>
          <a:off x="5238750" y="876300"/>
          <a:ext cx="3467100" cy="1700213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0179874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14005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792000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88498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01435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640507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93969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933688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8382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2806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93418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834904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732562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948711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73817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243088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94252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88403623"/>
                    </a:ext>
                  </a:extLst>
                </a:gridCol>
              </a:tblGrid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17428"/>
                  </a:ext>
                </a:extLst>
              </a:tr>
              <a:tr h="19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716225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120062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82840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77607"/>
                  </a:ext>
                </a:extLst>
              </a:tr>
              <a:tr h="19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27380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444154"/>
                  </a:ext>
                </a:extLst>
              </a:tr>
            </a:tbl>
          </a:graphicData>
        </a:graphic>
      </p:graphicFrame>
      <p:sp>
        <p:nvSpPr>
          <p:cNvPr id="8399" name="Text Box 207">
            <a:extLst>
              <a:ext uri="{FF2B5EF4-FFF2-40B4-BE49-F238E27FC236}">
                <a16:creationId xmlns:a16="http://schemas.microsoft.com/office/drawing/2014/main" id="{D89ABD59-5C7B-A592-FA34-DC027237C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90650"/>
            <a:ext cx="4381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1)  These metals all have ___ electron in their outer shell</a:t>
            </a:r>
          </a:p>
        </p:txBody>
      </p:sp>
      <p:sp>
        <p:nvSpPr>
          <p:cNvPr id="8400" name="Text Box 208">
            <a:extLst>
              <a:ext uri="{FF2B5EF4-FFF2-40B4-BE49-F238E27FC236}">
                <a16:creationId xmlns:a16="http://schemas.microsoft.com/office/drawing/2014/main" id="{D7B30ED3-B2F1-320D-5A7C-9C77A846A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19150"/>
            <a:ext cx="451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Some facts…</a:t>
            </a:r>
          </a:p>
        </p:txBody>
      </p:sp>
      <p:sp>
        <p:nvSpPr>
          <p:cNvPr id="8401" name="Text Box 209">
            <a:extLst>
              <a:ext uri="{FF2B5EF4-FFF2-40B4-BE49-F238E27FC236}">
                <a16:creationId xmlns:a16="http://schemas.microsoft.com/office/drawing/2014/main" id="{24B80700-DE96-BCFD-32CE-080AD3B5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985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2)  Reactivity increases as you go _______ the group.  This is because the electrons are further away from the _______ every time a _____ is added, so they are given up more easily.</a:t>
            </a:r>
          </a:p>
        </p:txBody>
      </p:sp>
      <p:sp>
        <p:nvSpPr>
          <p:cNvPr id="8402" name="Text Box 210">
            <a:extLst>
              <a:ext uri="{FF2B5EF4-FFF2-40B4-BE49-F238E27FC236}">
                <a16:creationId xmlns:a16="http://schemas.microsoft.com/office/drawing/2014/main" id="{A275EFC2-166A-BEBA-9669-D5D1EA494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8145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3)  They all react with water to form an alkali (hence their name) and __________, e.g:</a:t>
            </a:r>
          </a:p>
        </p:txBody>
      </p:sp>
      <p:sp>
        <p:nvSpPr>
          <p:cNvPr id="8403" name="Text Box 211">
            <a:extLst>
              <a:ext uri="{FF2B5EF4-FFF2-40B4-BE49-F238E27FC236}">
                <a16:creationId xmlns:a16="http://schemas.microsoft.com/office/drawing/2014/main" id="{F4E4E68B-F33B-DDF2-D2E7-FF02610AD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6153150"/>
            <a:ext cx="78105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Words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– down, one, shell, hydrogen, nucleus</a:t>
            </a:r>
          </a:p>
        </p:txBody>
      </p:sp>
      <p:grpSp>
        <p:nvGrpSpPr>
          <p:cNvPr id="8404" name="Group 212">
            <a:extLst>
              <a:ext uri="{FF2B5EF4-FFF2-40B4-BE49-F238E27FC236}">
                <a16:creationId xmlns:a16="http://schemas.microsoft.com/office/drawing/2014/main" id="{5B2C81F9-5115-3999-AEA2-FF69978187AB}"/>
              </a:ext>
            </a:extLst>
          </p:cNvPr>
          <p:cNvGrpSpPr>
            <a:grpSpLocks/>
          </p:cNvGrpSpPr>
          <p:nvPr/>
        </p:nvGrpSpPr>
        <p:grpSpPr bwMode="auto">
          <a:xfrm>
            <a:off x="0" y="4933950"/>
            <a:ext cx="9144000" cy="1004888"/>
            <a:chOff x="0" y="3108"/>
            <a:chExt cx="5760" cy="633"/>
          </a:xfrm>
        </p:grpSpPr>
        <p:sp>
          <p:nvSpPr>
            <p:cNvPr id="8405" name="Text Box 213">
              <a:extLst>
                <a:ext uri="{FF2B5EF4-FFF2-40B4-BE49-F238E27FC236}">
                  <a16:creationId xmlns:a16="http://schemas.microsoft.com/office/drawing/2014/main" id="{4DA29F86-D7A5-EDF8-1CDD-39E7B61AD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08"/>
              <a:ext cx="5760" cy="63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Potassium + water              potassium hydroxide + hydrogen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2K</a:t>
              </a:r>
              <a:r>
                <a:rPr lang="en-GB" altLang="en-US" sz="2400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(s)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     +      2H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O</a:t>
              </a:r>
              <a:r>
                <a:rPr lang="en-GB" altLang="en-US" sz="2400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(l)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                2KOH</a:t>
              </a:r>
              <a:r>
                <a:rPr lang="en-GB" altLang="en-US" sz="2400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(aq)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            +         H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400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(g)</a:t>
              </a:r>
            </a:p>
          </p:txBody>
        </p:sp>
        <p:sp>
          <p:nvSpPr>
            <p:cNvPr id="8406" name="Line 214">
              <a:extLst>
                <a:ext uri="{FF2B5EF4-FFF2-40B4-BE49-F238E27FC236}">
                  <a16:creationId xmlns:a16="http://schemas.microsoft.com/office/drawing/2014/main" id="{A54FCFC9-41F1-8540-3B1D-8AE0F47CE9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252"/>
              <a:ext cx="696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7" name="Line 215">
              <a:extLst>
                <a:ext uri="{FF2B5EF4-FFF2-40B4-BE49-F238E27FC236}">
                  <a16:creationId xmlns:a16="http://schemas.microsoft.com/office/drawing/2014/main" id="{36103A97-97EF-29AC-8F4A-F741312814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588"/>
              <a:ext cx="696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" grpId="0" autoUpdateAnimBg="0"/>
      <p:bldP spid="8401" grpId="0" autoUpdateAnimBg="0"/>
      <p:bldP spid="8402" grpId="0" autoUpdateAnimBg="0"/>
      <p:bldP spid="840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D9BDBB40-D015-00E4-94C9-69DF12296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387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Comic Sans MS</vt:lpstr>
      <vt:lpstr>Default Design</vt:lpstr>
      <vt:lpstr>Groups 1 &amp; 2, the Alkali Metals and the Alkaline Earth metals</vt:lpstr>
      <vt:lpstr>Group 1 &amp; 2 – The alkali metals and the alkaline earth metals</vt:lpstr>
      <vt:lpstr>PowerPoint Presentation</vt:lpstr>
      <vt:lpstr>PowerPoint Presentation</vt:lpstr>
      <vt:lpstr>PowerPoint Presentation</vt:lpstr>
      <vt:lpstr>Group 1 – The alkali metals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1, the Alkali Metals</dc:title>
  <dc:creator>CIC1</dc:creator>
  <cp:lastModifiedBy>Nayan GRIFFITHS</cp:lastModifiedBy>
  <cp:revision>5</cp:revision>
  <dcterms:created xsi:type="dcterms:W3CDTF">2005-08-17T21:38:17Z</dcterms:created>
  <dcterms:modified xsi:type="dcterms:W3CDTF">2023-05-23T21:52:28Z</dcterms:modified>
</cp:coreProperties>
</file>